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e" charset="1" panose="02000506040000020004"/>
      <p:regular r:id="rId19"/>
    </p:embeddedFont>
    <p:embeddedFont>
      <p:font typeface="Poppins Light" charset="1" panose="000004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Poppins Light Italics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4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2.jpeg" Type="http://schemas.openxmlformats.org/officeDocument/2006/relationships/image"/><Relationship Id="rId5" Target="../media/VAG6U2SaTU8.mp4" Type="http://schemas.openxmlformats.org/officeDocument/2006/relationships/video"/><Relationship Id="rId6" Target="../media/VAG6U2SaTU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5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4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08495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3248452"/>
            <a:ext cx="10728487" cy="57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-1014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PROPUESTA “CHATBOT ACADEMICO”</a:t>
            </a:r>
          </a:p>
          <a:p>
            <a:pPr algn="r">
              <a:lnSpc>
                <a:spcPts val="11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096550" y="923925"/>
            <a:ext cx="3162750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CAPSTONE 004D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6591" y="8623300"/>
            <a:ext cx="11492709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Integrantes: Julio Contreras, Renato Arrué</a:t>
            </a:r>
          </a:p>
          <a:p>
            <a:pPr algn="r">
              <a:lnSpc>
                <a:spcPts val="49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2674" y="4164240"/>
            <a:ext cx="4169803" cy="7787690"/>
            <a:chOff x="0" y="0"/>
            <a:chExt cx="1098220" cy="20510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2051079"/>
            </a:xfrm>
            <a:custGeom>
              <a:avLst/>
              <a:gdLst/>
              <a:ahLst/>
              <a:cxnLst/>
              <a:rect r="r" b="b" t="t" l="l"/>
              <a:pathLst>
                <a:path h="205107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051079"/>
                  </a:lnTo>
                  <a:lnTo>
                    <a:pt x="0" y="205107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2117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4164240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4164240"/>
            <a:ext cx="4169803" cy="8849106"/>
            <a:chOff x="0" y="0"/>
            <a:chExt cx="1098220" cy="2330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2330629"/>
            </a:xfrm>
            <a:custGeom>
              <a:avLst/>
              <a:gdLst/>
              <a:ahLst/>
              <a:cxnLst/>
              <a:rect r="r" b="b" t="t" l="l"/>
              <a:pathLst>
                <a:path h="233062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330629"/>
                  </a:lnTo>
                  <a:lnTo>
                    <a:pt x="0" y="233062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239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4876" y="2082770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🤖 Fiabilidad de la IA (Alucinaciones)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747" y="2082770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🔐 Seguridad y Datos (Privacidad)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35555" y="2082770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⚡ Integridad Operacional (Toma de Ramos)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GESTIÓN DE RIESGOS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8938" y="4219308"/>
            <a:ext cx="3958535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el Chatbot invente información no presente en el reglamento.</a:t>
            </a:r>
          </a:p>
          <a:p>
            <a:pPr algn="ctr">
              <a:lnSpc>
                <a:spcPts val="312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259226" y="4304400"/>
            <a:ext cx="3832787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Fuga de datos de alumnos o manipulación del bot (Prompt Injection).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8749" y="4273733"/>
            <a:ext cx="3573478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dos alumnos tomen el último cupo al mismo tiempo (duplicidad).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64685" y="6156058"/>
            <a:ext cx="4049894" cy="431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 de Temperature 0.1 (creatividad mínima).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de Sistema Restrictivo: "Responde solo basado en el contexto proporcionado".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259226" y="6156058"/>
            <a:ext cx="370797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Encriptación de contraseñas con Bcrypt.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Seguridad a nivel de fila (RLS) en Supabase (cada alumno ve solo sus datos).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867202" y="6156058"/>
            <a:ext cx="3573478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Validación de cupos en tiempo real (El sistema revisa antes de guardar).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Mensajes de error inmediatos si la sección se llena.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4346451" y="1320135"/>
            <a:ext cx="921545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400" i="true">
                <a:solidFill>
                  <a:srgbClr val="1A014B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Estrategias de mitigación diseñadas bajo los principios de confidencialidad, integridad y disponibilidad de la norma ISO/IEC 27001.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7492" y="-109375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4155" y="-1814814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0" t="-27617" r="0" b="-2071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3458" y="2226469"/>
            <a:ext cx="11018168" cy="719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Viabilidad 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Solución funcional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con recepción positiva de la institución y estudiantes demostrando la viabilidad del proyecto y la solución a una problemática real.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Adaptabilidad Estratégica: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Superación de desafíos exitosa tras la migración metodológica (Ágil a Cascada) para optimizar recursos y tiempo.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Consolidación Profesional: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Aplicación práctica de competencias del perfil de egreso tales como; Desarrollo de Soluciones Tecnológicas y Gestión de Proyectos.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5781" y="1971533"/>
            <a:ext cx="1002892" cy="1002892"/>
          </a:xfrm>
          <a:custGeom>
            <a:avLst/>
            <a:gdLst/>
            <a:ahLst/>
            <a:cxnLst/>
            <a:rect r="r" b="b" t="t" l="l"/>
            <a:pathLst>
              <a:path h="1002892" w="1002892">
                <a:moveTo>
                  <a:pt x="0" y="0"/>
                </a:moveTo>
                <a:lnTo>
                  <a:pt x="1002892" y="0"/>
                </a:lnTo>
                <a:lnTo>
                  <a:pt x="1002892" y="1002892"/>
                </a:lnTo>
                <a:lnTo>
                  <a:pt x="0" y="100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03546" y="4436392"/>
            <a:ext cx="1095730" cy="1095730"/>
          </a:xfrm>
          <a:custGeom>
            <a:avLst/>
            <a:gdLst/>
            <a:ahLst/>
            <a:cxnLst/>
            <a:rect r="r" b="b" t="t" l="l"/>
            <a:pathLst>
              <a:path h="1095730" w="1095730">
                <a:moveTo>
                  <a:pt x="0" y="0"/>
                </a:moveTo>
                <a:lnTo>
                  <a:pt x="1095730" y="0"/>
                </a:lnTo>
                <a:lnTo>
                  <a:pt x="1095730" y="1095731"/>
                </a:lnTo>
                <a:lnTo>
                  <a:pt x="0" y="1095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3546" y="6990273"/>
            <a:ext cx="1431702" cy="1054254"/>
          </a:xfrm>
          <a:custGeom>
            <a:avLst/>
            <a:gdLst/>
            <a:ahLst/>
            <a:cxnLst/>
            <a:rect r="r" b="b" t="t" l="l"/>
            <a:pathLst>
              <a:path h="1054254" w="1431702">
                <a:moveTo>
                  <a:pt x="0" y="0"/>
                </a:moveTo>
                <a:lnTo>
                  <a:pt x="1431703" y="0"/>
                </a:lnTo>
                <a:lnTo>
                  <a:pt x="1431703" y="1054254"/>
                </a:lnTo>
                <a:lnTo>
                  <a:pt x="0" y="105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1670" y="734101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CONCLUSIÓN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511389" y="-2918340"/>
            <a:ext cx="871302" cy="7894081"/>
            <a:chOff x="0" y="0"/>
            <a:chExt cx="660400" cy="5983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5983288"/>
            </a:xfrm>
            <a:custGeom>
              <a:avLst/>
              <a:gdLst/>
              <a:ahLst/>
              <a:cxnLst/>
              <a:rect r="r" b="b" t="t" l="l"/>
              <a:pathLst>
                <a:path h="5983288" w="660400">
                  <a:moveTo>
                    <a:pt x="220252" y="5964219"/>
                  </a:moveTo>
                  <a:cubicBezTo>
                    <a:pt x="254109" y="5975733"/>
                    <a:pt x="292600" y="5983288"/>
                    <a:pt x="330378" y="5983288"/>
                  </a:cubicBezTo>
                  <a:cubicBezTo>
                    <a:pt x="368157" y="5983288"/>
                    <a:pt x="404509" y="5976811"/>
                    <a:pt x="438009" y="5965297"/>
                  </a:cubicBezTo>
                  <a:cubicBezTo>
                    <a:pt x="438723" y="5964938"/>
                    <a:pt x="439435" y="5964938"/>
                    <a:pt x="440148" y="5964578"/>
                  </a:cubicBezTo>
                  <a:cubicBezTo>
                    <a:pt x="565955" y="5918523"/>
                    <a:pt x="658618" y="5796909"/>
                    <a:pt x="660400" y="553993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35823"/>
                  </a:lnTo>
                  <a:cubicBezTo>
                    <a:pt x="1782" y="5797628"/>
                    <a:pt x="93019" y="5919243"/>
                    <a:pt x="220252" y="596421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5913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3243" y="1546514"/>
            <a:ext cx="15045155" cy="8462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230" y="588328"/>
            <a:ext cx="789408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4091789"/>
            <a:ext cx="10728487" cy="158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171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813" y="5351288"/>
            <a:ext cx="10728487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59"/>
              </a:lnSpc>
            </a:pPr>
            <a:r>
              <a:rPr lang="en-US" sz="8399" spc="-797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8801" y="-1830989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-32199" t="0" r="-1910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39665"/>
            <a:ext cx="10728487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8975"/>
            <a:ext cx="7481389" cy="5343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Problemática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Competencias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negocio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Riesgos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Video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2116" y="2971800"/>
            <a:ext cx="11523769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Actualmente, el proceso de inscripción y toma de asignaturas en el Instituto Profesional puede ser lento y generar dudas entre los estudiantes, especialmente cuando existen problemas de cupos, cambios de sección o consultas administrativas. Esto provoca sobrecarga en las plataformas institucionales y en el personal encargado de soporte.</a:t>
            </a:r>
          </a:p>
          <a:p>
            <a:pPr algn="l">
              <a:lnSpc>
                <a:spcPts val="37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163" y="5374346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4" y="0"/>
                </a:lnTo>
                <a:lnTo>
                  <a:pt x="777074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70374">
            <a:off x="9911717" y="1572098"/>
            <a:ext cx="8954195" cy="1331936"/>
          </a:xfrm>
          <a:custGeom>
            <a:avLst/>
            <a:gdLst/>
            <a:ahLst/>
            <a:cxnLst/>
            <a:rect r="r" b="b" t="t" l="l"/>
            <a:pathLst>
              <a:path h="1331936" w="8954195">
                <a:moveTo>
                  <a:pt x="0" y="0"/>
                </a:moveTo>
                <a:lnTo>
                  <a:pt x="8954194" y="0"/>
                </a:lnTo>
                <a:lnTo>
                  <a:pt x="8954194" y="1331936"/>
                </a:lnTo>
                <a:lnTo>
                  <a:pt x="0" y="1331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46510">
            <a:off x="34602" y="7885661"/>
            <a:ext cx="9244594" cy="1328910"/>
          </a:xfrm>
          <a:custGeom>
            <a:avLst/>
            <a:gdLst/>
            <a:ahLst/>
            <a:cxnLst/>
            <a:rect r="r" b="b" t="t" l="l"/>
            <a:pathLst>
              <a:path h="1328910" w="9244594">
                <a:moveTo>
                  <a:pt x="0" y="0"/>
                </a:moveTo>
                <a:lnTo>
                  <a:pt x="9244594" y="0"/>
                </a:lnTo>
                <a:lnTo>
                  <a:pt x="9244594" y="1328911"/>
                </a:lnTo>
                <a:lnTo>
                  <a:pt x="0" y="132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7853" y="7524750"/>
            <a:ext cx="1515297" cy="2863963"/>
          </a:xfrm>
          <a:custGeom>
            <a:avLst/>
            <a:gdLst/>
            <a:ahLst/>
            <a:cxnLst/>
            <a:rect r="r" b="b" t="t" l="l"/>
            <a:pathLst>
              <a:path h="2863963" w="1515297">
                <a:moveTo>
                  <a:pt x="0" y="0"/>
                </a:moveTo>
                <a:lnTo>
                  <a:pt x="1515297" y="0"/>
                </a:lnTo>
                <a:lnTo>
                  <a:pt x="1515297" y="2863963"/>
                </a:lnTo>
                <a:lnTo>
                  <a:pt x="0" y="286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82116" y="1739665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CONTEXTO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8408" y="2121218"/>
            <a:ext cx="12931185" cy="618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Problemática Actual en Duoc UC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Estudiantes: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Proceso lento y poco intuitivo: La plataforma de toma de ramos es confusa, generando pérdida de tiempo y errores durante la inscripción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Chatbot limitado: Solo responde preguntas básicas. No entrega información precisa sobre reglamento, notas, asistencia o prerequisitos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Personal Administrativo: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Sobrecarga de consultas repetitivas: 40-60% del tiempo se dedica a responder las mismas preguntas básicas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Atención limitada: No hay soporte fuera del horario laboral para estudiantes de jornada vespertina</a:t>
            </a: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Impacto: Frustración estudiantil, ineficiencia operativa y saturación administrativa que afectan la calidad del servicio educativo.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55548" y="1423324"/>
            <a:ext cx="2832452" cy="2602315"/>
          </a:xfrm>
          <a:custGeom>
            <a:avLst/>
            <a:gdLst/>
            <a:ahLst/>
            <a:cxnLst/>
            <a:rect r="r" b="b" t="t" l="l"/>
            <a:pathLst>
              <a:path h="2602315" w="2832452">
                <a:moveTo>
                  <a:pt x="0" y="0"/>
                </a:moveTo>
                <a:lnTo>
                  <a:pt x="2832452" y="0"/>
                </a:lnTo>
                <a:lnTo>
                  <a:pt x="2832452" y="2602315"/>
                </a:lnTo>
                <a:lnTo>
                  <a:pt x="0" y="260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80" y="7947692"/>
            <a:ext cx="2982773" cy="2453331"/>
          </a:xfrm>
          <a:custGeom>
            <a:avLst/>
            <a:gdLst/>
            <a:ahLst/>
            <a:cxnLst/>
            <a:rect r="r" b="b" t="t" l="l"/>
            <a:pathLst>
              <a:path h="2453331" w="2982773">
                <a:moveTo>
                  <a:pt x="0" y="0"/>
                </a:moveTo>
                <a:lnTo>
                  <a:pt x="2982773" y="0"/>
                </a:lnTo>
                <a:lnTo>
                  <a:pt x="2982773" y="2453330"/>
                </a:lnTo>
                <a:lnTo>
                  <a:pt x="0" y="245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4153" y="722982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PROBLEMÁTICA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671" y="6433516"/>
            <a:ext cx="4169803" cy="6579830"/>
            <a:chOff x="0" y="0"/>
            <a:chExt cx="1098220" cy="1732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6433516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6433516"/>
            <a:ext cx="4169803" cy="6579830"/>
            <a:chOff x="0" y="0"/>
            <a:chExt cx="1098220" cy="1732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3750" y="4858678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CONSULTAR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32128" y="4858678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INSCRIBIR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79747" y="4858678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RESOLVER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61139" y="837201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8"/>
                </a:lnTo>
                <a:lnTo>
                  <a:pt x="0" y="177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57711" y="801773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9"/>
                </a:lnTo>
                <a:lnTo>
                  <a:pt x="0" y="1772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1585" y="8372011"/>
            <a:ext cx="2344687" cy="1493035"/>
          </a:xfrm>
          <a:custGeom>
            <a:avLst/>
            <a:gdLst/>
            <a:ahLst/>
            <a:cxnLst/>
            <a:rect r="r" b="b" t="t" l="l"/>
            <a:pathLst>
              <a:path h="1493035" w="2344687">
                <a:moveTo>
                  <a:pt x="0" y="0"/>
                </a:moveTo>
                <a:lnTo>
                  <a:pt x="2344687" y="0"/>
                </a:lnTo>
                <a:lnTo>
                  <a:pt x="2344687" y="1493034"/>
                </a:lnTo>
                <a:lnTo>
                  <a:pt x="0" y="14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0670" y="6538645"/>
            <a:ext cx="3389906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Consultar disponibilidad de asignaturas y cupos en tiempo real.</a:t>
            </a: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644022" y="6538645"/>
            <a:ext cx="338990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inscripción o retiro de ramos/secciones.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52475" y="6538645"/>
            <a:ext cx="3389906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Resolver preguntas frecuentes  sobre el reglamento y fechas importantes.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336983"/>
            <a:ext cx="18288000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 Desarrollar un Chatbot con inteligencia artificial y sistema de inscripción que ayude a los estudiantes a realizar procesos académicos de manera rápida y automatizada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90433" y="3368858"/>
            <a:ext cx="2727492" cy="6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</a:pPr>
            <a:r>
              <a:rPr lang="en-US" sz="376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189821" y="1508943"/>
            <a:ext cx="18288000" cy="6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General: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343" y="2075092"/>
            <a:ext cx="18373343" cy="8211908"/>
            <a:chOff x="0" y="0"/>
            <a:chExt cx="4839070" cy="2162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9070" cy="2162807"/>
            </a:xfrm>
            <a:custGeom>
              <a:avLst/>
              <a:gdLst/>
              <a:ahLst/>
              <a:cxnLst/>
              <a:rect r="r" b="b" t="t" l="l"/>
              <a:pathLst>
                <a:path h="2162807" w="4839070">
                  <a:moveTo>
                    <a:pt x="0" y="0"/>
                  </a:moveTo>
                  <a:lnTo>
                    <a:pt x="4839070" y="0"/>
                  </a:lnTo>
                  <a:lnTo>
                    <a:pt x="4839070" y="2162807"/>
                  </a:lnTo>
                  <a:lnTo>
                    <a:pt x="0" y="2162807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39070" cy="2229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093678" y="-3501717"/>
            <a:ext cx="871302" cy="9058657"/>
            <a:chOff x="0" y="0"/>
            <a:chExt cx="660400" cy="6865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865975"/>
            </a:xfrm>
            <a:custGeom>
              <a:avLst/>
              <a:gdLst/>
              <a:ahLst/>
              <a:cxnLst/>
              <a:rect r="r" b="b" t="t" l="l"/>
              <a:pathLst>
                <a:path h="6865975" w="660400">
                  <a:moveTo>
                    <a:pt x="220252" y="6846905"/>
                  </a:moveTo>
                  <a:cubicBezTo>
                    <a:pt x="254109" y="6858419"/>
                    <a:pt x="292600" y="6865975"/>
                    <a:pt x="330378" y="6865975"/>
                  </a:cubicBezTo>
                  <a:cubicBezTo>
                    <a:pt x="368157" y="6865975"/>
                    <a:pt x="404509" y="6859498"/>
                    <a:pt x="438009" y="6847984"/>
                  </a:cubicBezTo>
                  <a:cubicBezTo>
                    <a:pt x="438723" y="6847624"/>
                    <a:pt x="439435" y="6847624"/>
                    <a:pt x="440148" y="6847265"/>
                  </a:cubicBezTo>
                  <a:cubicBezTo>
                    <a:pt x="565955" y="6801210"/>
                    <a:pt x="658618" y="6679595"/>
                    <a:pt x="660400" y="64030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98263"/>
                  </a:lnTo>
                  <a:cubicBezTo>
                    <a:pt x="1782" y="6680315"/>
                    <a:pt x="93019" y="6801930"/>
                    <a:pt x="220252" y="684690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6796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66025" y="63188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76221" y="3719118"/>
            <a:ext cx="3561122" cy="2769762"/>
          </a:xfrm>
          <a:custGeom>
            <a:avLst/>
            <a:gdLst/>
            <a:ahLst/>
            <a:cxnLst/>
            <a:rect r="r" b="b" t="t" l="l"/>
            <a:pathLst>
              <a:path h="2769762" w="3561122">
                <a:moveTo>
                  <a:pt x="0" y="0"/>
                </a:moveTo>
                <a:lnTo>
                  <a:pt x="3561123" y="0"/>
                </a:lnTo>
                <a:lnTo>
                  <a:pt x="3561123" y="2769762"/>
                </a:lnTo>
                <a:lnTo>
                  <a:pt x="0" y="2769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629" y="4069666"/>
            <a:ext cx="4118916" cy="2316890"/>
          </a:xfrm>
          <a:custGeom>
            <a:avLst/>
            <a:gdLst/>
            <a:ahLst/>
            <a:cxnLst/>
            <a:rect r="r" b="b" t="t" l="l"/>
            <a:pathLst>
              <a:path h="2316890" w="4118916">
                <a:moveTo>
                  <a:pt x="0" y="0"/>
                </a:moveTo>
                <a:lnTo>
                  <a:pt x="4118916" y="0"/>
                </a:lnTo>
                <a:lnTo>
                  <a:pt x="4118916" y="2316890"/>
                </a:lnTo>
                <a:lnTo>
                  <a:pt x="0" y="2316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90767" y="7148664"/>
            <a:ext cx="3920245" cy="2610883"/>
          </a:xfrm>
          <a:custGeom>
            <a:avLst/>
            <a:gdLst/>
            <a:ahLst/>
            <a:cxnLst/>
            <a:rect r="r" b="b" t="t" l="l"/>
            <a:pathLst>
              <a:path h="2610883" w="3920245">
                <a:moveTo>
                  <a:pt x="0" y="0"/>
                </a:moveTo>
                <a:lnTo>
                  <a:pt x="3920245" y="0"/>
                </a:lnTo>
                <a:lnTo>
                  <a:pt x="3920245" y="2610883"/>
                </a:lnTo>
                <a:lnTo>
                  <a:pt x="0" y="2610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2075" y="6873524"/>
            <a:ext cx="2886023" cy="2886023"/>
          </a:xfrm>
          <a:custGeom>
            <a:avLst/>
            <a:gdLst/>
            <a:ahLst/>
            <a:cxnLst/>
            <a:rect r="r" b="b" t="t" l="l"/>
            <a:pathLst>
              <a:path h="2886023" w="2886023">
                <a:moveTo>
                  <a:pt x="0" y="0"/>
                </a:moveTo>
                <a:lnTo>
                  <a:pt x="2886024" y="0"/>
                </a:lnTo>
                <a:lnTo>
                  <a:pt x="2886024" y="2886023"/>
                </a:lnTo>
                <a:lnTo>
                  <a:pt x="0" y="2886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76221" y="7330379"/>
            <a:ext cx="3798371" cy="2429169"/>
          </a:xfrm>
          <a:custGeom>
            <a:avLst/>
            <a:gdLst/>
            <a:ahLst/>
            <a:cxnLst/>
            <a:rect r="r" b="b" t="t" l="l"/>
            <a:pathLst>
              <a:path h="2429169" w="3798371">
                <a:moveTo>
                  <a:pt x="0" y="0"/>
                </a:moveTo>
                <a:lnTo>
                  <a:pt x="3798371" y="0"/>
                </a:lnTo>
                <a:lnTo>
                  <a:pt x="3798371" y="2429168"/>
                </a:lnTo>
                <a:lnTo>
                  <a:pt x="0" y="2429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72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90767" y="3719118"/>
            <a:ext cx="4001158" cy="2667439"/>
          </a:xfrm>
          <a:custGeom>
            <a:avLst/>
            <a:gdLst/>
            <a:ahLst/>
            <a:cxnLst/>
            <a:rect r="r" b="b" t="t" l="l"/>
            <a:pathLst>
              <a:path h="2667439" w="4001158">
                <a:moveTo>
                  <a:pt x="0" y="0"/>
                </a:moveTo>
                <a:lnTo>
                  <a:pt x="4001158" y="0"/>
                </a:lnTo>
                <a:lnTo>
                  <a:pt x="4001158" y="2667438"/>
                </a:lnTo>
                <a:lnTo>
                  <a:pt x="0" y="2667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63220" y="2360178"/>
            <a:ext cx="2766108" cy="1105767"/>
            <a:chOff x="0" y="0"/>
            <a:chExt cx="101662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IA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0364" y="857749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ARQUITECTURA  GENERAL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67836" y="2360178"/>
            <a:ext cx="2766108" cy="1105767"/>
            <a:chOff x="0" y="0"/>
            <a:chExt cx="1016622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BACK/FRONT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73728" y="2360178"/>
            <a:ext cx="2766108" cy="1105767"/>
            <a:chOff x="0" y="0"/>
            <a:chExt cx="101662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BD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90875" y="5086350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866857" y="5229266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18252">
            <a:off x="-269053" y="-1355236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6" y="0"/>
                </a:lnTo>
                <a:lnTo>
                  <a:pt x="2595506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73675"/>
            <a:ext cx="16230600" cy="6958870"/>
          </a:xfrm>
          <a:custGeom>
            <a:avLst/>
            <a:gdLst/>
            <a:ahLst/>
            <a:cxnLst/>
            <a:rect r="r" b="b" t="t" l="l"/>
            <a:pathLst>
              <a:path h="6958870" w="16230600">
                <a:moveTo>
                  <a:pt x="0" y="0"/>
                </a:moveTo>
                <a:lnTo>
                  <a:pt x="16230600" y="0"/>
                </a:lnTo>
                <a:lnTo>
                  <a:pt x="16230600" y="6958870"/>
                </a:lnTo>
                <a:lnTo>
                  <a:pt x="0" y="6958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49496" y="2476621"/>
            <a:ext cx="3247339" cy="925501"/>
            <a:chOff x="0" y="0"/>
            <a:chExt cx="855266" cy="2437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REQUERIMIENTOS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81715" y="3693196"/>
            <a:ext cx="3247339" cy="925501"/>
            <a:chOff x="0" y="0"/>
            <a:chExt cx="855266" cy="243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DISEÑO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0331" y="4890360"/>
            <a:ext cx="3247339" cy="925501"/>
            <a:chOff x="0" y="0"/>
            <a:chExt cx="855266" cy="243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(5-6 semanas)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5461" y="6047282"/>
            <a:ext cx="3247339" cy="925501"/>
            <a:chOff x="0" y="0"/>
            <a:chExt cx="855266" cy="2437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88767" y="7308578"/>
            <a:ext cx="3247339" cy="1361948"/>
            <a:chOff x="0" y="0"/>
            <a:chExt cx="855266" cy="358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5266" cy="358702"/>
            </a:xfrm>
            <a:custGeom>
              <a:avLst/>
              <a:gdLst/>
              <a:ahLst/>
              <a:cxnLst/>
              <a:rect r="r" b="b" t="t" l="l"/>
              <a:pathLst>
                <a:path h="358702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318173"/>
                  </a:lnTo>
                  <a:cubicBezTo>
                    <a:pt x="855266" y="340557"/>
                    <a:pt x="837121" y="358702"/>
                    <a:pt x="814737" y="358702"/>
                  </a:cubicBezTo>
                  <a:lnTo>
                    <a:pt x="40529" y="358702"/>
                  </a:lnTo>
                  <a:cubicBezTo>
                    <a:pt x="29780" y="358702"/>
                    <a:pt x="19472" y="354432"/>
                    <a:pt x="11871" y="346831"/>
                  </a:cubicBezTo>
                  <a:cubicBezTo>
                    <a:pt x="4270" y="339231"/>
                    <a:pt x="0" y="328922"/>
                    <a:pt x="0" y="318173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55266" cy="425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PRUEBAS Y MANTENIMIENTO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(1-2 semanas)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49496" y="6047282"/>
            <a:ext cx="2697178" cy="2491518"/>
          </a:xfrm>
          <a:custGeom>
            <a:avLst/>
            <a:gdLst/>
            <a:ahLst/>
            <a:cxnLst/>
            <a:rect r="r" b="b" t="t" l="l"/>
            <a:pathLst>
              <a:path h="2491518" w="2697178">
                <a:moveTo>
                  <a:pt x="0" y="0"/>
                </a:moveTo>
                <a:lnTo>
                  <a:pt x="2697177" y="0"/>
                </a:lnTo>
                <a:lnTo>
                  <a:pt x="2697177" y="2491518"/>
                </a:lnTo>
                <a:lnTo>
                  <a:pt x="0" y="2491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55370" y="2110606"/>
            <a:ext cx="2583032" cy="2583032"/>
          </a:xfrm>
          <a:custGeom>
            <a:avLst/>
            <a:gdLst/>
            <a:ahLst/>
            <a:cxnLst/>
            <a:rect r="r" b="b" t="t" l="l"/>
            <a:pathLst>
              <a:path h="2583032" w="2583032">
                <a:moveTo>
                  <a:pt x="0" y="0"/>
                </a:moveTo>
                <a:lnTo>
                  <a:pt x="2583032" y="0"/>
                </a:lnTo>
                <a:lnTo>
                  <a:pt x="2583032" y="2583032"/>
                </a:lnTo>
                <a:lnTo>
                  <a:pt x="0" y="2583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91157" y="612353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METODOLOGÍA</a:t>
            </a:r>
          </a:p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CASCADA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18903" y="2615839"/>
            <a:ext cx="40283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Semanas totales: 17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108" y="1684897"/>
            <a:ext cx="16033907" cy="7902925"/>
          </a:xfrm>
          <a:custGeom>
            <a:avLst/>
            <a:gdLst/>
            <a:ahLst/>
            <a:cxnLst/>
            <a:rect r="r" b="b" t="t" l="l"/>
            <a:pathLst>
              <a:path h="7902925" w="16033907">
                <a:moveTo>
                  <a:pt x="0" y="0"/>
                </a:moveTo>
                <a:lnTo>
                  <a:pt x="16033908" y="0"/>
                </a:lnTo>
                <a:lnTo>
                  <a:pt x="16033908" y="7902925"/>
                </a:lnTo>
                <a:lnTo>
                  <a:pt x="0" y="790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9" r="0" b="-83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600032" y="-2263841"/>
            <a:ext cx="871302" cy="6071367"/>
            <a:chOff x="0" y="0"/>
            <a:chExt cx="660400" cy="4601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601769"/>
            </a:xfrm>
            <a:custGeom>
              <a:avLst/>
              <a:gdLst/>
              <a:ahLst/>
              <a:cxnLst/>
              <a:rect r="r" b="b" t="t" l="l"/>
              <a:pathLst>
                <a:path h="4601769" w="660400">
                  <a:moveTo>
                    <a:pt x="220252" y="4582700"/>
                  </a:moveTo>
                  <a:cubicBezTo>
                    <a:pt x="254109" y="4594214"/>
                    <a:pt x="292600" y="4601769"/>
                    <a:pt x="330378" y="4601769"/>
                  </a:cubicBezTo>
                  <a:cubicBezTo>
                    <a:pt x="368157" y="4601769"/>
                    <a:pt x="404509" y="4595292"/>
                    <a:pt x="438009" y="4583778"/>
                  </a:cubicBezTo>
                  <a:cubicBezTo>
                    <a:pt x="438723" y="4583419"/>
                    <a:pt x="439435" y="4583419"/>
                    <a:pt x="440148" y="4583059"/>
                  </a:cubicBezTo>
                  <a:cubicBezTo>
                    <a:pt x="565955" y="4537004"/>
                    <a:pt x="658618" y="4415390"/>
                    <a:pt x="660400" y="41891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185994"/>
                  </a:lnTo>
                  <a:cubicBezTo>
                    <a:pt x="1782" y="4416109"/>
                    <a:pt x="93019" y="4537724"/>
                    <a:pt x="220252" y="458270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4531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0108" y="8189466"/>
            <a:ext cx="1564594" cy="1398356"/>
          </a:xfrm>
          <a:custGeom>
            <a:avLst/>
            <a:gdLst/>
            <a:ahLst/>
            <a:cxnLst/>
            <a:rect r="r" b="b" t="t" l="l"/>
            <a:pathLst>
              <a:path h="1398356" w="1564594">
                <a:moveTo>
                  <a:pt x="0" y="0"/>
                </a:moveTo>
                <a:lnTo>
                  <a:pt x="1564595" y="0"/>
                </a:lnTo>
                <a:lnTo>
                  <a:pt x="1564595" y="1398356"/>
                </a:lnTo>
                <a:lnTo>
                  <a:pt x="0" y="1398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6286" y="3223396"/>
            <a:ext cx="14961706" cy="55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 de Software Sistematizado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</a:t>
            </a: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escalable usando Streamlit y LangChain.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Transformación de Grandes Volúmenes de Datos 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Sistema RAG con generación de embeddings y búsqueda vectorial de PDFs.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Modelado de Datos y Seguridad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Base de datos en Supabase con autenticación encriptada (Bcrypt) y validaciones SQL.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Proyectos y Emprendimiento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Diseño de modelo comercial SaaS B2B para escalar a múltiples instituciones.</a:t>
            </a:r>
          </a:p>
          <a:p>
            <a:pPr algn="l">
              <a:lnSpc>
                <a:spcPts val="3385"/>
              </a:lnSpc>
            </a:pPr>
          </a:p>
          <a:p>
            <a:pPr algn="just">
              <a:lnSpc>
                <a:spcPts val="338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69392" y="8514685"/>
            <a:ext cx="1678225" cy="1772315"/>
          </a:xfrm>
          <a:custGeom>
            <a:avLst/>
            <a:gdLst/>
            <a:ahLst/>
            <a:cxnLst/>
            <a:rect r="r" b="b" t="t" l="l"/>
            <a:pathLst>
              <a:path h="1772315" w="1678225">
                <a:moveTo>
                  <a:pt x="0" y="0"/>
                </a:moveTo>
                <a:lnTo>
                  <a:pt x="1678225" y="0"/>
                </a:lnTo>
                <a:lnTo>
                  <a:pt x="1678225" y="1772315"/>
                </a:lnTo>
                <a:lnTo>
                  <a:pt x="0" y="177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0661" y="1684897"/>
            <a:ext cx="1643355" cy="1643355"/>
          </a:xfrm>
          <a:custGeom>
            <a:avLst/>
            <a:gdLst/>
            <a:ahLst/>
            <a:cxnLst/>
            <a:rect r="r" b="b" t="t" l="l"/>
            <a:pathLst>
              <a:path h="1643355" w="1643355">
                <a:moveTo>
                  <a:pt x="0" y="0"/>
                </a:moveTo>
                <a:lnTo>
                  <a:pt x="1643355" y="0"/>
                </a:lnTo>
                <a:lnTo>
                  <a:pt x="1643355" y="1643355"/>
                </a:lnTo>
                <a:lnTo>
                  <a:pt x="0" y="164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48310"/>
            <a:ext cx="5839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Competencias Clave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2286" y="1885753"/>
            <a:ext cx="4663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¿Cómo las aplicamos?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390243" y="-1772308"/>
            <a:ext cx="871302" cy="5621067"/>
            <a:chOff x="0" y="0"/>
            <a:chExt cx="660400" cy="4260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4260466"/>
            </a:xfrm>
            <a:custGeom>
              <a:avLst/>
              <a:gdLst/>
              <a:ahLst/>
              <a:cxnLst/>
              <a:rect r="r" b="b" t="t" l="l"/>
              <a:pathLst>
                <a:path h="4260466" w="660400">
                  <a:moveTo>
                    <a:pt x="220252" y="4241397"/>
                  </a:moveTo>
                  <a:cubicBezTo>
                    <a:pt x="254109" y="4252911"/>
                    <a:pt x="292600" y="4260466"/>
                    <a:pt x="330378" y="4260466"/>
                  </a:cubicBezTo>
                  <a:cubicBezTo>
                    <a:pt x="368157" y="4260466"/>
                    <a:pt x="404509" y="4253989"/>
                    <a:pt x="438009" y="4242475"/>
                  </a:cubicBezTo>
                  <a:cubicBezTo>
                    <a:pt x="438723" y="4242115"/>
                    <a:pt x="439435" y="4242115"/>
                    <a:pt x="440148" y="4241756"/>
                  </a:cubicBezTo>
                  <a:cubicBezTo>
                    <a:pt x="565955" y="4195701"/>
                    <a:pt x="658618" y="4074087"/>
                    <a:pt x="660400" y="38553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852520"/>
                  </a:lnTo>
                  <a:cubicBezTo>
                    <a:pt x="1782" y="4074806"/>
                    <a:pt x="93019" y="4196421"/>
                    <a:pt x="220252" y="4241397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419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1349" y="1847175"/>
            <a:ext cx="3086100" cy="5595790"/>
            <a:chOff x="0" y="0"/>
            <a:chExt cx="812800" cy="14737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34808" y="1847175"/>
            <a:ext cx="3086100" cy="5595790"/>
            <a:chOff x="0" y="0"/>
            <a:chExt cx="812800" cy="1473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Propuesta de valor</a:t>
              </a:r>
            </a:p>
            <a:p>
              <a:pPr algn="ctr">
                <a:lnSpc>
                  <a:spcPts val="2939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Mejora la experiencia del estudiante.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Disminuye carga del personal administrativo.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Escalable y adaptable a otras instituciones educacionales.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50611" y="1847175"/>
            <a:ext cx="3086100" cy="5595790"/>
            <a:chOff x="0" y="0"/>
            <a:chExt cx="812800" cy="14737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61552" y="4601305"/>
            <a:ext cx="3668456" cy="2841659"/>
            <a:chOff x="0" y="0"/>
            <a:chExt cx="966178" cy="748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6178" cy="748420"/>
            </a:xfrm>
            <a:custGeom>
              <a:avLst/>
              <a:gdLst/>
              <a:ahLst/>
              <a:cxnLst/>
              <a:rect r="r" b="b" t="t" l="l"/>
              <a:pathLst>
                <a:path h="748420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640790"/>
                  </a:lnTo>
                  <a:cubicBezTo>
                    <a:pt x="966178" y="700233"/>
                    <a:pt x="917990" y="748420"/>
                    <a:pt x="858547" y="748420"/>
                  </a:cubicBezTo>
                  <a:lnTo>
                    <a:pt x="107631" y="748420"/>
                  </a:lnTo>
                  <a:cubicBezTo>
                    <a:pt x="48188" y="748420"/>
                    <a:pt x="0" y="700233"/>
                    <a:pt x="0" y="640790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66178" cy="81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61552" y="1847175"/>
            <a:ext cx="3668456" cy="2662453"/>
            <a:chOff x="0" y="0"/>
            <a:chExt cx="966178" cy="701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6178" cy="701222"/>
            </a:xfrm>
            <a:custGeom>
              <a:avLst/>
              <a:gdLst/>
              <a:ahLst/>
              <a:cxnLst/>
              <a:rect r="r" b="b" t="t" l="l"/>
              <a:pathLst>
                <a:path h="701222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593592"/>
                  </a:lnTo>
                  <a:cubicBezTo>
                    <a:pt x="966178" y="653034"/>
                    <a:pt x="917990" y="701222"/>
                    <a:pt x="858547" y="701222"/>
                  </a:cubicBezTo>
                  <a:lnTo>
                    <a:pt x="107631" y="701222"/>
                  </a:lnTo>
                  <a:cubicBezTo>
                    <a:pt x="48188" y="701222"/>
                    <a:pt x="0" y="653034"/>
                    <a:pt x="0" y="593592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66178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98470" y="4780511"/>
            <a:ext cx="2885416" cy="2662453"/>
            <a:chOff x="0" y="0"/>
            <a:chExt cx="759945" cy="701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98470" y="1847175"/>
            <a:ext cx="2885416" cy="2662453"/>
            <a:chOff x="0" y="0"/>
            <a:chExt cx="759945" cy="701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94060" y="7624547"/>
            <a:ext cx="8442651" cy="2509690"/>
            <a:chOff x="0" y="0"/>
            <a:chExt cx="2223579" cy="6609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1349" y="7624547"/>
            <a:ext cx="8442651" cy="2509690"/>
            <a:chOff x="0" y="0"/>
            <a:chExt cx="2223579" cy="6609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166610" y="1847175"/>
            <a:ext cx="1022495" cy="1019938"/>
          </a:xfrm>
          <a:custGeom>
            <a:avLst/>
            <a:gdLst/>
            <a:ahLst/>
            <a:cxnLst/>
            <a:rect r="r" b="b" t="t" l="l"/>
            <a:pathLst>
              <a:path h="1019938" w="1022495">
                <a:moveTo>
                  <a:pt x="0" y="0"/>
                </a:moveTo>
                <a:lnTo>
                  <a:pt x="1022495" y="0"/>
                </a:lnTo>
                <a:lnTo>
                  <a:pt x="1022495" y="1019938"/>
                </a:lnTo>
                <a:lnTo>
                  <a:pt x="0" y="101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94060" y="8322565"/>
            <a:ext cx="1312234" cy="1423528"/>
          </a:xfrm>
          <a:custGeom>
            <a:avLst/>
            <a:gdLst/>
            <a:ahLst/>
            <a:cxnLst/>
            <a:rect r="r" b="b" t="t" l="l"/>
            <a:pathLst>
              <a:path h="1423528" w="1312234">
                <a:moveTo>
                  <a:pt x="0" y="0"/>
                </a:moveTo>
                <a:lnTo>
                  <a:pt x="1312234" y="0"/>
                </a:lnTo>
                <a:lnTo>
                  <a:pt x="1312234" y="1423529"/>
                </a:lnTo>
                <a:lnTo>
                  <a:pt x="0" y="1423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77143" y="8252351"/>
            <a:ext cx="1254081" cy="1254081"/>
          </a:xfrm>
          <a:custGeom>
            <a:avLst/>
            <a:gdLst/>
            <a:ahLst/>
            <a:cxnLst/>
            <a:rect r="r" b="b" t="t" l="l"/>
            <a:pathLst>
              <a:path h="1254081" w="1254081">
                <a:moveTo>
                  <a:pt x="0" y="0"/>
                </a:moveTo>
                <a:lnTo>
                  <a:pt x="1254081" y="0"/>
                </a:lnTo>
                <a:lnTo>
                  <a:pt x="1254081" y="1254081"/>
                </a:lnTo>
                <a:lnTo>
                  <a:pt x="0" y="125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845986" y="1923699"/>
            <a:ext cx="1050875" cy="1177152"/>
          </a:xfrm>
          <a:custGeom>
            <a:avLst/>
            <a:gdLst/>
            <a:ahLst/>
            <a:cxnLst/>
            <a:rect r="r" b="b" t="t" l="l"/>
            <a:pathLst>
              <a:path h="1177152" w="1050875">
                <a:moveTo>
                  <a:pt x="0" y="0"/>
                </a:moveTo>
                <a:lnTo>
                  <a:pt x="1050875" y="0"/>
                </a:lnTo>
                <a:lnTo>
                  <a:pt x="1050875" y="1177152"/>
                </a:lnTo>
                <a:lnTo>
                  <a:pt x="0" y="117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67049" y="1965507"/>
            <a:ext cx="1348257" cy="808954"/>
          </a:xfrm>
          <a:custGeom>
            <a:avLst/>
            <a:gdLst/>
            <a:ahLst/>
            <a:cxnLst/>
            <a:rect r="r" b="b" t="t" l="l"/>
            <a:pathLst>
              <a:path h="808954" w="1348257">
                <a:moveTo>
                  <a:pt x="0" y="0"/>
                </a:moveTo>
                <a:lnTo>
                  <a:pt x="1348257" y="0"/>
                </a:lnTo>
                <a:lnTo>
                  <a:pt x="1348257" y="808954"/>
                </a:lnTo>
                <a:lnTo>
                  <a:pt x="0" y="808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387020" y="4818611"/>
            <a:ext cx="908316" cy="914970"/>
          </a:xfrm>
          <a:custGeom>
            <a:avLst/>
            <a:gdLst/>
            <a:ahLst/>
            <a:cxnLst/>
            <a:rect r="r" b="b" t="t" l="l"/>
            <a:pathLst>
              <a:path h="914970" w="908316">
                <a:moveTo>
                  <a:pt x="0" y="0"/>
                </a:moveTo>
                <a:lnTo>
                  <a:pt x="908315" y="0"/>
                </a:lnTo>
                <a:lnTo>
                  <a:pt x="908315" y="914970"/>
                </a:lnTo>
                <a:lnTo>
                  <a:pt x="0" y="914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69469" y="2003607"/>
            <a:ext cx="979459" cy="1183962"/>
          </a:xfrm>
          <a:custGeom>
            <a:avLst/>
            <a:gdLst/>
            <a:ahLst/>
            <a:cxnLst/>
            <a:rect r="r" b="b" t="t" l="l"/>
            <a:pathLst>
              <a:path h="1183962" w="979459">
                <a:moveTo>
                  <a:pt x="0" y="0"/>
                </a:moveTo>
                <a:lnTo>
                  <a:pt x="979460" y="0"/>
                </a:lnTo>
                <a:lnTo>
                  <a:pt x="979460" y="1183962"/>
                </a:lnTo>
                <a:lnTo>
                  <a:pt x="0" y="1183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78511" y="4645070"/>
            <a:ext cx="798101" cy="814388"/>
          </a:xfrm>
          <a:custGeom>
            <a:avLst/>
            <a:gdLst/>
            <a:ahLst/>
            <a:cxnLst/>
            <a:rect r="r" b="b" t="t" l="l"/>
            <a:pathLst>
              <a:path h="814388" w="798101">
                <a:moveTo>
                  <a:pt x="0" y="0"/>
                </a:moveTo>
                <a:lnTo>
                  <a:pt x="798101" y="0"/>
                </a:lnTo>
                <a:lnTo>
                  <a:pt x="798101" y="814388"/>
                </a:lnTo>
                <a:lnTo>
                  <a:pt x="0" y="814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34339" y="1847175"/>
            <a:ext cx="769781" cy="717996"/>
          </a:xfrm>
          <a:custGeom>
            <a:avLst/>
            <a:gdLst/>
            <a:ahLst/>
            <a:cxnLst/>
            <a:rect r="r" b="b" t="t" l="l"/>
            <a:pathLst>
              <a:path h="717996" w="769781">
                <a:moveTo>
                  <a:pt x="0" y="0"/>
                </a:moveTo>
                <a:lnTo>
                  <a:pt x="769781" y="0"/>
                </a:lnTo>
                <a:lnTo>
                  <a:pt x="769781" y="717996"/>
                </a:lnTo>
                <a:lnTo>
                  <a:pt x="0" y="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214805" y="1923699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4"/>
                </a:lnTo>
                <a:lnTo>
                  <a:pt x="0" y="5391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4135" y="812125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PLAN DE NEGOCIO</a:t>
            </a:r>
          </a:p>
          <a:p>
            <a:pPr algn="l">
              <a:lnSpc>
                <a:spcPts val="385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0630037" y="7880949"/>
            <a:ext cx="3937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Fuentes de ingreso: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30037" y="8531225"/>
            <a:ext cx="542845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Licencias institucion</a:t>
            </a: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ales.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Servicios de personalización e integración.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actualizaciones.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2031224" y="7747764"/>
            <a:ext cx="36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Costos estructura: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31224" y="8473426"/>
            <a:ext cx="4435225" cy="155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Infraestructura y Servidores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</a:t>
            </a: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amientas de Desarrollo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Operación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Marketing y Ventas</a:t>
            </a:r>
          </a:p>
          <a:p>
            <a:pPr algn="l">
              <a:lnSpc>
                <a:spcPts val="2511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4750611" y="3140301"/>
            <a:ext cx="3086100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egmentos de clientes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50611" y="4085720"/>
            <a:ext cx="3086100" cy="185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Institutos profesionales 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Centros de formación técnica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Universid</a:t>
            </a: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ades privadas medianas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Instituciones con procesos de matrícula digitalizados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398470" y="3506702"/>
            <a:ext cx="2885416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</a:t>
            </a: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 técnico 24/7</a:t>
            </a:r>
          </a:p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de administración con analytics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521767" y="2831611"/>
            <a:ext cx="26388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Relación Cliente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623705" y="5705701"/>
            <a:ext cx="2536883" cy="40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sz="238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Canales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98470" y="6197463"/>
            <a:ext cx="2885416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Web institucional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Redes sociales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Ferias institucionales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11" y="3216144"/>
            <a:ext cx="2702177" cy="40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Asociaciones clave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6975" y="4125547"/>
            <a:ext cx="2644449" cy="212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infraestructura Cloud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modelos LLM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Partners de integración (consultoras tecnológicas)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Ministerio de educación </a:t>
            </a:r>
          </a:p>
          <a:p>
            <a:pPr algn="l">
              <a:lnSpc>
                <a:spcPts val="2118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4434854" y="5411833"/>
            <a:ext cx="288541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Recursos clave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434854" y="5894432"/>
            <a:ext cx="2885416" cy="13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</a:t>
            </a: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aestructura de base de datos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Herramientas de desarrollo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Equipo técnico especializado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Base de conocimiento académico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Capital de operación inicial</a:t>
            </a:r>
          </a:p>
          <a:p>
            <a:pPr algn="l">
              <a:lnSpc>
                <a:spcPts val="182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4781862" y="2532526"/>
            <a:ext cx="22281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Actividades clave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248836" y="2848063"/>
            <a:ext cx="3708383" cy="18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Desarrollo y mantenimiento del chatbot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Personalización e implementación por institución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Actualización de base de conocimientos académicos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Soporte técnico y capacitación a clientes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Ventas y onboarding de nuevas instituciones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4945745" y="2003607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9" y="0"/>
                </a:lnTo>
                <a:lnTo>
                  <a:pt x="567009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83169" y="7678038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DAG5t15aZXo</dc:identifier>
  <dcterms:modified xsi:type="dcterms:W3CDTF">2011-08-01T06:04:30Z</dcterms:modified>
  <cp:revision>1</cp:revision>
  <dc:title>Presentación plan de marketing digital moderno azul y blanco</dc:title>
</cp:coreProperties>
</file>